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presProps.xml" ContentType="application/vnd.openxmlformats-officedocument.presentationml.presProps+xml"/>
  <Override PartName="/ppt/media/image13.png" ContentType="image/png"/>
  <Override PartName="/ppt/media/image2.svg" ContentType="image/svg"/>
  <Override PartName="/ppt/media/image14.png" ContentType="image/png"/>
  <Override PartName="/ppt/media/image5.png" ContentType="image/png"/>
  <Override PartName="/ppt/media/image11.png" ContentType="image/png"/>
  <Override PartName="/ppt/media/image9.png" ContentType="image/png"/>
  <Override PartName="/ppt/media/image4.svg" ContentType="image/svg"/>
  <Override PartName="/ppt/media/image6.png" ContentType="image/png"/>
  <Override PartName="/ppt/media/image1.png" ContentType="image/png"/>
  <Override PartName="/ppt/media/image10.png" ContentType="image/png"/>
  <Override PartName="/ppt/media/image3.png" ContentType="image/png"/>
  <Override PartName="/ppt/media/image7.png" ContentType="image/png"/>
  <Override PartName="/ppt/media/image8.png" ContentType="image/png"/>
  <Override PartName="/ppt/media/image12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sv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sv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Blueprint Pla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0" y="0"/>
            <a:ext cx="10080000" cy="567000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810000"/>
            <a:ext cx="9072000" cy="1296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504000" y="2376000"/>
            <a:ext cx="9072000" cy="2754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4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Second Outline Level</a:t>
            </a:r>
            <a:endParaRPr b="0" lang="en-US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5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Fourth Outline Level</a:t>
            </a:r>
            <a:endParaRPr b="0" lang="en-US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Fifth Outline Level</a:t>
            </a:r>
            <a:endParaRPr b="0" lang="en-US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Sixth Outline Level</a:t>
            </a:r>
            <a:endParaRPr b="0" lang="en-US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5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Seventh Outline Level</a:t>
            </a:r>
            <a:endParaRPr b="0" lang="en-US" sz="1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dt" idx="1"/>
          </p:nvPr>
        </p:nvSpPr>
        <p:spPr>
          <a:xfrm>
            <a:off x="504000" y="516492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4"/>
          <p:cNvSpPr>
            <a:spLocks noGrp="1"/>
          </p:cNvSpPr>
          <p:nvPr>
            <p:ph type="ftr" idx="2"/>
          </p:nvPr>
        </p:nvSpPr>
        <p:spPr>
          <a:xfrm>
            <a:off x="3447360" y="516492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5"/>
          <p:cNvSpPr>
            <a:spLocks noGrp="1"/>
          </p:cNvSpPr>
          <p:nvPr>
            <p:ph type="sldNum" idx="3"/>
          </p:nvPr>
        </p:nvSpPr>
        <p:spPr>
          <a:xfrm>
            <a:off x="7227360" y="516492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defRPr>
            </a:lvl1pPr>
          </a:lstStyle>
          <a:p>
            <a:pPr indent="0" algn="r">
              <a:buNone/>
            </a:pPr>
            <a:fld id="{718ED7E6-645A-4BC3-9C72-618BA9B8D573}" type="slidenum"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0" y="0"/>
            <a:ext cx="10080000" cy="5670000"/>
          </a:xfrm>
          <a:prstGeom prst="rect">
            <a:avLst/>
          </a:prstGeom>
          <a:noFill/>
          <a:ln w="1800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33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3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US" sz="2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63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425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5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US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1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US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1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US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1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5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US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4"/>
          </p:nvPr>
        </p:nvSpPr>
        <p:spPr>
          <a:xfrm>
            <a:off x="504000" y="5165280"/>
            <a:ext cx="234828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ftr" idx="5"/>
          </p:nvPr>
        </p:nvSpPr>
        <p:spPr>
          <a:xfrm>
            <a:off x="3447360" y="5165280"/>
            <a:ext cx="319500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sldNum" idx="6"/>
          </p:nvPr>
        </p:nvSpPr>
        <p:spPr>
          <a:xfrm>
            <a:off x="7227360" y="5165280"/>
            <a:ext cx="2348280" cy="39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defRPr>
            </a:lvl1pPr>
          </a:lstStyle>
          <a:p>
            <a:pPr indent="0" algn="r">
              <a:buNone/>
            </a:pPr>
            <a:fld id="{039A567D-D814-4D9B-94D7-94C5B931C57F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&lt;number&gt;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en-US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Phoenix Modular Telefon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5" name="" descr=""/>
          <p:cNvPicPr/>
          <p:nvPr/>
        </p:nvPicPr>
        <p:blipFill>
          <a:blip r:embed="rId1"/>
          <a:stretch/>
        </p:blipFill>
        <p:spPr>
          <a:xfrm>
            <a:off x="2108520" y="1600200"/>
            <a:ext cx="5862960" cy="3200400"/>
          </a:xfrm>
          <a:prstGeom prst="rect">
            <a:avLst/>
          </a:prstGeom>
          <a:noFill/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en-US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Társadalmi hatás</a:t>
            </a:r>
            <a:endParaRPr b="1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E-hulladék csökkentése: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Nem dobják ki, megjavítják.</a:t>
            </a:r>
            <a:endParaRPr b="1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Eszközhozzáférés növelése: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Az eszközök nem romlanak el, így az 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emberek a “régi” eszközeiket másnak tudják adni.</a:t>
            </a:r>
            <a:endParaRPr b="1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3188520" y="2789280"/>
            <a:ext cx="3702960" cy="2468520"/>
          </a:xfrm>
          <a:prstGeom prst="rect">
            <a:avLst/>
          </a:prstGeom>
          <a:noFill/>
          <a:ln w="18000">
            <a:noFill/>
          </a:ln>
        </p:spPr>
      </p:pic>
      <p:pic>
        <p:nvPicPr>
          <p:cNvPr id="45" name="" descr=""/>
          <p:cNvPicPr/>
          <p:nvPr/>
        </p:nvPicPr>
        <p:blipFill>
          <a:blip r:embed="rId2"/>
          <a:stretch/>
        </p:blipFill>
        <p:spPr>
          <a:xfrm>
            <a:off x="3017160" y="2633040"/>
            <a:ext cx="4046040" cy="2697120"/>
          </a:xfrm>
          <a:prstGeom prst="rect">
            <a:avLst/>
          </a:prstGeom>
          <a:noFill/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en-US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Köszönjük a figyelmet!</a:t>
            </a:r>
            <a:endParaRPr b="1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 anchorCtr="1">
            <a:normAutofit/>
          </a:bodyPr>
          <a:p>
            <a:pPr marL="432000" indent="0" algn="ctr">
              <a:spcBef>
                <a:spcPts val="1060"/>
              </a:spcBef>
              <a:buNone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“Tervezett elavulás helyett tervezett örökkévalóság”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2108520" y="1828800"/>
            <a:ext cx="5862960" cy="3200400"/>
          </a:xfrm>
          <a:prstGeom prst="rect">
            <a:avLst/>
          </a:prstGeom>
          <a:noFill/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en-US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Mi is a Phoenix Modular?</a:t>
            </a:r>
            <a:endParaRPr b="1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Megjavítható, személyre szabható telefon márka.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 lehető legjobb moduláritást biztosítja ami telefon méretben 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megvalósítható.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8" name="" descr=""/>
          <p:cNvPicPr/>
          <p:nvPr/>
        </p:nvPicPr>
        <p:blipFill>
          <a:blip r:embed="rId1"/>
          <a:stretch/>
        </p:blipFill>
        <p:spPr>
          <a:xfrm>
            <a:off x="3486960" y="2711880"/>
            <a:ext cx="3106080" cy="2689200"/>
          </a:xfrm>
          <a:prstGeom prst="rect">
            <a:avLst/>
          </a:prstGeom>
          <a:noFill/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en-US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Mitől innovatív?</a:t>
            </a:r>
            <a:endParaRPr b="1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88520" y="118836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Modularitás: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Az alkatrészek egy csavarhúzóval cserélhetők.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Testreszabás:</a:t>
            </a: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Vásárláskor konfigurálható.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Szabadon választható szoftver: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Nyílt bootloader, gyárilag 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Android, de kérhető Ubuntu Touch, illetve más rendszerrel is.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1" name="" descr=""/>
          <p:cNvPicPr/>
          <p:nvPr/>
        </p:nvPicPr>
        <p:blipFill>
          <a:blip r:embed="rId1"/>
          <a:stretch/>
        </p:blipFill>
        <p:spPr>
          <a:xfrm>
            <a:off x="3233160" y="3083400"/>
            <a:ext cx="3613680" cy="2403000"/>
          </a:xfrm>
          <a:prstGeom prst="rect">
            <a:avLst/>
          </a:prstGeom>
          <a:noFill/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en-US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PESTEL elemzés</a:t>
            </a:r>
            <a:endParaRPr b="1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Political: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EU szabályok, right to repair, USB C.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Social: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Növekvő környezettudatosság.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Technological:</a:t>
            </a:r>
            <a:r>
              <a:rPr b="1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Az új Chipek ereje miatt egyre tovább maradnak 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relevánsak az eszközeink.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4" name="" descr=""/>
          <p:cNvPicPr/>
          <p:nvPr/>
        </p:nvPicPr>
        <p:blipFill>
          <a:blip r:embed="rId1"/>
          <a:stretch/>
        </p:blipFill>
        <p:spPr>
          <a:xfrm>
            <a:off x="3131280" y="3059640"/>
            <a:ext cx="3817440" cy="2426760"/>
          </a:xfrm>
          <a:prstGeom prst="rect">
            <a:avLst/>
          </a:prstGeom>
          <a:noFill/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en-US" sz="33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Marketing és Célcsoprtok</a:t>
            </a:r>
            <a:endParaRPr b="1" lang="en-US" sz="3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"/>
          <p:cNvSpPr txBox="1"/>
          <p:nvPr/>
        </p:nvSpPr>
        <p:spPr>
          <a:xfrm>
            <a:off x="2440800" y="1350000"/>
            <a:ext cx="8925480" cy="188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Megoldás (S):</a:t>
            </a: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Nem telefon, tartós multimédiás eszköz.</a:t>
            </a:r>
            <a:endParaRPr b="0" lang="en-US" sz="2000" strike="noStrike" u="sng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Elérhetőség (A):</a:t>
            </a: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Webshop, konfiguráló felülettel.</a:t>
            </a:r>
            <a:endParaRPr b="0" lang="en-US" sz="2000" strike="noStrike" u="sng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Érték (V):</a:t>
            </a: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Kisebb hosszú távú kiadás.</a:t>
            </a:r>
            <a:endParaRPr b="0" lang="en-US" sz="2000" strike="noStrike" u="sng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0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Tanítás (E):</a:t>
            </a: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Tech influenszerek bemutatják.</a:t>
            </a:r>
            <a:endParaRPr b="0" lang="en-US" sz="2000" strike="noStrike" u="sng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000" strike="noStrike" u="sng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"/>
          <p:cNvSpPr txBox="1"/>
          <p:nvPr/>
        </p:nvSpPr>
        <p:spPr>
          <a:xfrm>
            <a:off x="228600" y="1311120"/>
            <a:ext cx="8646120" cy="685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SAVE Modell:</a:t>
            </a:r>
            <a:endParaRPr b="1" lang="en-US" sz="2600" strike="noStrike" u="sng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8" name="" descr=""/>
          <p:cNvPicPr/>
          <p:nvPr/>
        </p:nvPicPr>
        <p:blipFill>
          <a:blip r:embed="rId1"/>
          <a:stretch/>
        </p:blipFill>
        <p:spPr>
          <a:xfrm>
            <a:off x="3257640" y="3078720"/>
            <a:ext cx="3596040" cy="2157840"/>
          </a:xfrm>
          <a:prstGeom prst="rect">
            <a:avLst/>
          </a:prstGeom>
          <a:noFill/>
          <a:ln w="18000">
            <a:noFill/>
          </a:ln>
        </p:spPr>
      </p:pic>
      <p:pic>
        <p:nvPicPr>
          <p:cNvPr id="29" name="" descr=""/>
          <p:cNvPicPr/>
          <p:nvPr/>
        </p:nvPicPr>
        <p:blipFill>
          <a:blip r:embed="rId2"/>
          <a:stretch/>
        </p:blipFill>
        <p:spPr>
          <a:xfrm>
            <a:off x="3125520" y="3078720"/>
            <a:ext cx="3828960" cy="2297520"/>
          </a:xfrm>
          <a:prstGeom prst="rect">
            <a:avLst/>
          </a:prstGeom>
          <a:noFill/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en-US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Üzleti Modell, Bevételek</a:t>
            </a:r>
            <a:endParaRPr b="1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Készülékek eladása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Modul Piactér (Alkatrészek külön)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Kiegészítők (Tok, töltő)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2" name="" descr=""/>
          <p:cNvPicPr/>
          <p:nvPr/>
        </p:nvPicPr>
        <p:blipFill>
          <a:blip r:embed="rId1"/>
          <a:stretch/>
        </p:blipFill>
        <p:spPr>
          <a:xfrm>
            <a:off x="2627280" y="2743200"/>
            <a:ext cx="4825440" cy="2533320"/>
          </a:xfrm>
          <a:prstGeom prst="rect">
            <a:avLst/>
          </a:prstGeom>
          <a:noFill/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en-US" sz="33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 Csapat</a:t>
            </a:r>
            <a:endParaRPr b="1" lang="en-US" sz="3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CEO: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Termékmenedzsment, innováció.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CTO: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Mérnök, PCB tervező.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Ellátási Lánc felelős: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Alkatrészek beszerzése.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CIO: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Driverek fejlesztése operációs rendszerekhez.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0">
              <a:spcBef>
                <a:spcPts val="1060"/>
              </a:spcBef>
              <a:buNone/>
            </a:pP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1"/>
          <a:stretch/>
        </p:blipFill>
        <p:spPr>
          <a:xfrm>
            <a:off x="2754000" y="3200400"/>
            <a:ext cx="4572000" cy="2286000"/>
          </a:xfrm>
          <a:prstGeom prst="rect">
            <a:avLst/>
          </a:prstGeom>
          <a:noFill/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en-US" sz="33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Erőforrások, Partnerek</a:t>
            </a:r>
            <a:endParaRPr b="1" lang="en-US" sz="3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Fizikai erőforrások: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Műhely, iroda, tervezői felszerelés.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Partnerek: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Alkatrész gyárak</a:t>
            </a:r>
            <a:endParaRPr b="0" lang="en-US" sz="2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850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en-US" sz="21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Operációs rendszer fejlesztők</a:t>
            </a:r>
            <a:endParaRPr b="0" lang="en-US" sz="2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8" name="" descr=""/>
          <p:cNvPicPr/>
          <p:nvPr/>
        </p:nvPicPr>
        <p:blipFill>
          <a:blip r:embed="rId1"/>
          <a:stretch/>
        </p:blipFill>
        <p:spPr>
          <a:xfrm>
            <a:off x="3281400" y="3099600"/>
            <a:ext cx="3579840" cy="2386800"/>
          </a:xfrm>
          <a:prstGeom prst="rect">
            <a:avLst/>
          </a:prstGeom>
          <a:noFill/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200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1" lang="en-US" sz="33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Pénzügyek</a:t>
            </a:r>
            <a:endParaRPr b="1" lang="en-US" sz="33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Crowdfounding: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Ha elegen finanszírozzák, van rá piac.</a:t>
            </a:r>
            <a:endParaRPr b="1" lang="en-US" sz="2400" strike="noStrike" u="sng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Pályázatok: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Környezeti, innovációs témákban.</a:t>
            </a:r>
            <a:endParaRPr b="1" lang="en-US" sz="2400" strike="noStrike" u="sng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trike="noStrike" u="sng">
                <a:solidFill>
                  <a:srgbClr val="000000"/>
                </a:solidFill>
                <a:effectLst/>
                <a:uFillTx/>
                <a:latin typeface="Arial"/>
              </a:rPr>
              <a:t>Befektetők: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Üzleti angyalok és kockázati tőkebefektetők.</a:t>
            </a:r>
            <a:endParaRPr b="1" lang="en-US" sz="2400" strike="noStrike" u="sng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2055960" y="2771640"/>
            <a:ext cx="5968440" cy="2486160"/>
          </a:xfrm>
          <a:prstGeom prst="rect">
            <a:avLst/>
          </a:prstGeom>
          <a:noFill/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LibreOffice/25.8.3.2$Linux_X86_64 LibreOffice_project/580$Build-2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2025-11-26T13:20:37Z</dcterms:created>
  <dc:creator/>
  <dc:description>This work is licensed under a Creative Commons Attribution-ShareAlike 3.0 Unported License.
It makes use of the works of Mateus Machado Luna.
SVG pictures were made by Rizmut.</dc:description>
  <dc:language>en-US</dc:language>
  <cp:lastModifiedBy/>
  <dcterms:modified xsi:type="dcterms:W3CDTF">2025-11-26T15:29:38Z</dcterms:modified>
  <cp:revision>2</cp:revision>
  <dc:subject/>
  <dc:title>Blueprint Plans</dc:title>
</cp:coreProperties>
</file>